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8" r:id="rId8"/>
    <p:sldId id="277" r:id="rId9"/>
    <p:sldId id="278" r:id="rId10"/>
    <p:sldId id="276" r:id="rId11"/>
    <p:sldId id="282" r:id="rId12"/>
    <p:sldId id="281" r:id="rId13"/>
    <p:sldId id="279" r:id="rId14"/>
    <p:sldId id="280" r:id="rId15"/>
    <p:sldId id="267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n.wikiwijs.nl/190432/Verdieping_plant#!page-7302196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1 Les 4</a:t>
            </a:r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Vorming Ammoniak, NH3 grondstof voor kunstmest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Waterstof(g) + Stikstof (g)          Ammoniak (g)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nl-NL" sz="2400" dirty="0"/>
              <a:t>? H2  +  ? N2                ? NH3</a:t>
            </a:r>
          </a:p>
          <a:p>
            <a:endParaRPr lang="nl-NL" sz="2400" dirty="0"/>
          </a:p>
          <a:p>
            <a:r>
              <a:rPr lang="nl-NL" sz="2400" dirty="0"/>
              <a:t>3 H2  +   1 N2               2NH3</a:t>
            </a:r>
          </a:p>
          <a:p>
            <a:endParaRPr lang="nl-NL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227" y="1781292"/>
            <a:ext cx="1795409" cy="4284217"/>
          </a:xfrm>
          <a:prstGeom prst="rect">
            <a:avLst/>
          </a:prstGeom>
        </p:spPr>
      </p:pic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552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Vorming suiker  C6H12O6 in bladgroen door fotosynthese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Water (l) + Kooldioxide (g)          Glucose (s) + Zuurstof (g)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pt-BR" sz="2400" dirty="0"/>
              <a:t>? H2O + ? CO2           ? C6H12O6  + ? O2</a:t>
            </a:r>
          </a:p>
          <a:p>
            <a:endParaRPr lang="pt-BR" sz="2400" dirty="0"/>
          </a:p>
          <a:p>
            <a:r>
              <a:rPr lang="pt-BR" sz="2400" dirty="0"/>
              <a:t>6 H2O + 6 CO2            1 C6H12O6  + 6 O2</a:t>
            </a:r>
          </a:p>
          <a:p>
            <a:endParaRPr lang="pt-BR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C892733-B6E3-4422-B6AF-A3E0218A8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7411" y="4126881"/>
            <a:ext cx="2410687" cy="144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6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1 Les 4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A981B875-DD92-4B5B-9BD6-C811EF508E7B}"/>
              </a:ext>
            </a:extLst>
          </p:cNvPr>
          <p:cNvSpPr/>
          <p:nvPr/>
        </p:nvSpPr>
        <p:spPr>
          <a:xfrm>
            <a:off x="1516211" y="2202551"/>
            <a:ext cx="196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dirty="0">
                <a:solidFill>
                  <a:prstClr val="black"/>
                </a:solidFill>
              </a:rPr>
              <a:t>3.2 Opdracht</a:t>
            </a: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A865AEE-4040-4594-91B9-D4A464BF926E}"/>
              </a:ext>
            </a:extLst>
          </p:cNvPr>
          <p:cNvSpPr txBox="1"/>
          <p:nvPr/>
        </p:nvSpPr>
        <p:spPr>
          <a:xfrm>
            <a:off x="1648691" y="2909455"/>
            <a:ext cx="80079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Maak de lesbrief 3.2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2CC4770-BD75-4E7D-9534-BCCA27F05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053" y="3601952"/>
            <a:ext cx="3028950" cy="242887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3966888-BA36-4595-91AD-21428BC2103B}"/>
              </a:ext>
            </a:extLst>
          </p:cNvPr>
          <p:cNvSpPr txBox="1"/>
          <p:nvPr/>
        </p:nvSpPr>
        <p:spPr>
          <a:xfrm>
            <a:off x="2105891" y="6202279"/>
            <a:ext cx="516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Verzamelarangement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4466DA3-FEF6-4CDB-816B-EA468C43CA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939375" y="127988"/>
            <a:ext cx="4535316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3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Les 4 Van reactieschema naar reactievergelijking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FD2877B-D76C-4A02-B6E7-875123833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01" y="1804987"/>
            <a:ext cx="3085574" cy="427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31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1FC7D9A-14AC-4139-B242-36837E270A0A}"/>
              </a:ext>
            </a:extLst>
          </p:cNvPr>
          <p:cNvSpPr txBox="1"/>
          <p:nvPr/>
        </p:nvSpPr>
        <p:spPr>
          <a:xfrm>
            <a:off x="1191491" y="2433384"/>
            <a:ext cx="9130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De les behandelen we uit de reader BLOK 1 Scheikunde:</a:t>
            </a:r>
          </a:p>
          <a:p>
            <a:endParaRPr lang="nl-NL" sz="2400" dirty="0"/>
          </a:p>
          <a:p>
            <a:r>
              <a:rPr lang="nl-NL" sz="2400" dirty="0"/>
              <a:t>3.1 Van reactieschema naar reactievergelijking</a:t>
            </a:r>
          </a:p>
          <a:p>
            <a:r>
              <a:rPr lang="nl-NL" sz="2400" dirty="0"/>
              <a:t>3.2 Lesbrief</a:t>
            </a:r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1F7AE8E-DF87-46E2-8322-F64A64FD3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55" y="3941690"/>
            <a:ext cx="2030989" cy="210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 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298B233-34CA-4F6B-9B6D-4FF659030D8A}"/>
              </a:ext>
            </a:extLst>
          </p:cNvPr>
          <p:cNvSpPr txBox="1"/>
          <p:nvPr/>
        </p:nvSpPr>
        <p:spPr>
          <a:xfrm>
            <a:off x="678874" y="2802715"/>
            <a:ext cx="64524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Wet van </a:t>
            </a:r>
            <a:r>
              <a:rPr lang="nl-NL" sz="2400" dirty="0" err="1"/>
              <a:t>Lavoisier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De wet van behoud van massa, ook de wet van </a:t>
            </a:r>
            <a:r>
              <a:rPr lang="nl-NL" sz="2400" dirty="0" err="1"/>
              <a:t>Lavoisier</a:t>
            </a:r>
            <a:r>
              <a:rPr lang="nl-NL" sz="2400" dirty="0"/>
              <a:t>, zegt dat de massa van een gesloten systeem constant zal blijven, ongeacht de processen die binnen het systeem plaatsvinden. </a:t>
            </a:r>
          </a:p>
          <a:p>
            <a:r>
              <a:rPr lang="nl-NL" sz="2400" dirty="0"/>
              <a:t>De wet is vooral van belang voor chemische reacties. </a:t>
            </a:r>
          </a:p>
          <a:p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217060A-C8E4-43EE-8BE6-2D50A9F3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315" y="2832419"/>
            <a:ext cx="3190321" cy="330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21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3217060A-C8E4-43EE-8BE6-2D50A9F3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697" y="3081658"/>
            <a:ext cx="3190321" cy="330528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298B233-34CA-4F6B-9B6D-4FF659030D8A}"/>
              </a:ext>
            </a:extLst>
          </p:cNvPr>
          <p:cNvSpPr txBox="1"/>
          <p:nvPr/>
        </p:nvSpPr>
        <p:spPr>
          <a:xfrm>
            <a:off x="678874" y="2802715"/>
            <a:ext cx="72874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Voorbeeld </a:t>
            </a:r>
          </a:p>
          <a:p>
            <a:endParaRPr lang="nl-NL" sz="2400" dirty="0"/>
          </a:p>
          <a:p>
            <a:r>
              <a:rPr lang="nl-NL" sz="2400" dirty="0"/>
              <a:t>De vorming van water, H2O</a:t>
            </a:r>
          </a:p>
          <a:p>
            <a:endParaRPr lang="nl-NL" sz="2400" dirty="0"/>
          </a:p>
          <a:p>
            <a:r>
              <a:rPr lang="nl-NL" sz="2400" dirty="0"/>
              <a:t>Je hebt dus waterstof en zuurstof nodig</a:t>
            </a:r>
          </a:p>
          <a:p>
            <a:endParaRPr lang="nl-NL" sz="2400" dirty="0"/>
          </a:p>
          <a:p>
            <a:r>
              <a:rPr lang="nl-NL" sz="2400" dirty="0"/>
              <a:t>Het schema wordt dan:</a:t>
            </a:r>
          </a:p>
          <a:p>
            <a:r>
              <a:rPr lang="nl-NL" sz="2400" dirty="0"/>
              <a:t>Met  ?H2  + ? O2  maak je ? H2O ?</a:t>
            </a:r>
          </a:p>
        </p:txBody>
      </p:sp>
    </p:spTree>
    <p:extLst>
      <p:ext uri="{BB962C8B-B14F-4D97-AF65-F5344CB8AC3E}">
        <p14:creationId xmlns:p14="http://schemas.microsoft.com/office/powerpoint/2010/main" val="103109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3217060A-C8E4-43EE-8BE6-2D50A9F3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697" y="3081658"/>
            <a:ext cx="3190321" cy="330528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298B233-34CA-4F6B-9B6D-4FF659030D8A}"/>
              </a:ext>
            </a:extLst>
          </p:cNvPr>
          <p:cNvSpPr txBox="1"/>
          <p:nvPr/>
        </p:nvSpPr>
        <p:spPr>
          <a:xfrm>
            <a:off x="678874" y="2802715"/>
            <a:ext cx="72874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Voorbeeld </a:t>
            </a:r>
          </a:p>
          <a:p>
            <a:endParaRPr lang="nl-NL" sz="2400" dirty="0"/>
          </a:p>
          <a:p>
            <a:r>
              <a:rPr lang="nl-NL" sz="2400" dirty="0"/>
              <a:t>De vorming van water, H2O</a:t>
            </a:r>
          </a:p>
          <a:p>
            <a:r>
              <a:rPr lang="nl-NL" sz="2400" dirty="0"/>
              <a:t>Links en rechts liggen </a:t>
            </a:r>
            <a:r>
              <a:rPr lang="nl-NL" sz="2400" u="sng" dirty="0"/>
              <a:t>evenveel</a:t>
            </a:r>
            <a:r>
              <a:rPr lang="nl-NL" sz="2400" dirty="0"/>
              <a:t> links moleculen links waterstof 2 x H2 (g) en zuurstof O2 (g) tegen rechts water 2 H2O (l)</a:t>
            </a:r>
          </a:p>
          <a:p>
            <a:endParaRPr lang="nl-NL" sz="2400" dirty="0"/>
          </a:p>
          <a:p>
            <a:r>
              <a:rPr lang="nl-NL" sz="2400" dirty="0"/>
              <a:t>We kunnen dit weergeven in een </a:t>
            </a:r>
            <a:r>
              <a:rPr lang="nl-NL" sz="2400" u="sng" dirty="0"/>
              <a:t>reactievergelijking</a:t>
            </a:r>
          </a:p>
          <a:p>
            <a:endParaRPr lang="nl-NL" sz="2400" dirty="0"/>
          </a:p>
          <a:p>
            <a:r>
              <a:rPr lang="nl-NL" sz="2400" dirty="0"/>
              <a:t>2H2 + O2         2H2O</a:t>
            </a:r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542D77D0-FD56-4A2C-9C0B-0B49C7791749}"/>
              </a:ext>
            </a:extLst>
          </p:cNvPr>
          <p:cNvSpPr/>
          <p:nvPr/>
        </p:nvSpPr>
        <p:spPr>
          <a:xfrm>
            <a:off x="2244436" y="6248400"/>
            <a:ext cx="457200" cy="1385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75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Als je van beginstoffen de formules weet, kun je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Reactieschema maken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Reactievergelijking opstellen</a:t>
            </a:r>
          </a:p>
          <a:p>
            <a:r>
              <a:rPr lang="nl-NL" sz="2400" dirty="0"/>
              <a:t>In de volgende dia’s kijken we naar de reactieschema’s en reactie vergelijkingen die we in de o.a. Groene sector tegen komen,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8624" y="4539123"/>
            <a:ext cx="910082" cy="21716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0C89291-06F9-45FB-BB5C-C4D00E5CB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704" y="5074289"/>
            <a:ext cx="1928732" cy="1157239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50E2B3A-784D-473E-AAE8-B56C38D0B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421" y="4738508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53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113943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Voor het opstellen van de kloppende reactievergelijking volg je een stappenplan.</a:t>
            </a:r>
          </a:p>
          <a:p>
            <a:r>
              <a:rPr lang="nl-NL" sz="2400"/>
              <a:t>Stap 1: Stel eerst het reactieschema op.</a:t>
            </a:r>
          </a:p>
          <a:p>
            <a:r>
              <a:rPr lang="nl-NL" sz="2400"/>
              <a:t>Stap 2: Vervang nu elke stofnaam door de bijbehorende formule.</a:t>
            </a:r>
          </a:p>
          <a:p>
            <a:r>
              <a:rPr lang="nl-NL" sz="2400"/>
              <a:t>Stap 3: Stel de kloppende reactievergelijking op.</a:t>
            </a:r>
          </a:p>
          <a:p>
            <a:r>
              <a:rPr lang="nl-NL" sz="2400"/>
              <a:t>Stap 4: Controleer of de reactievergelijking klopt.</a:t>
            </a:r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8624" y="4539123"/>
            <a:ext cx="910082" cy="21716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0C89291-06F9-45FB-BB5C-C4D00E5CB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704" y="5074289"/>
            <a:ext cx="1928732" cy="1157239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50E2B3A-784D-473E-AAE8-B56C38D0B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421" y="4738508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15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5810F84-0394-48E9-9041-58ECFF050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472" y="4370522"/>
            <a:ext cx="2972124" cy="2169763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2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Verbranding van aardgas, methaan CH4 in de verwarmingsketel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Methaan(g) + Zuurstof(g)          Kooldioxide (g)  + water (l)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nl-NL" sz="2400" dirty="0"/>
              <a:t>? CH4  +  ? O2           ? CO2  +  ? H2O</a:t>
            </a:r>
          </a:p>
          <a:p>
            <a:endParaRPr lang="nl-NL" sz="2400" dirty="0"/>
          </a:p>
          <a:p>
            <a:r>
              <a:rPr lang="nl-NL" sz="2400" dirty="0"/>
              <a:t>1 CH4  +  2 O2           1 CO2  +  2 H2O</a:t>
            </a:r>
          </a:p>
          <a:p>
            <a:endParaRPr lang="nl-NL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020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D7AB34-BFF3-41D2-81BD-ADEA4FCBD8D8}"/>
</file>

<file path=customXml/itemProps3.xml><?xml version="1.0" encoding="utf-8"?>
<ds:datastoreItem xmlns:ds="http://schemas.openxmlformats.org/officeDocument/2006/customXml" ds:itemID="{9595E054-A4D1-494E-8569-2006FB09F6F4}">
  <ds:schemaRefs>
    <ds:schemaRef ds:uri="915d7cad-3e71-4cea-95bb-ac32222adf06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2ac19c3-1cff-4f70-a585-2de21a3866ce"/>
    <ds:schemaRef ds:uri="http://schemas.microsoft.com/office/2006/metadata/properties"/>
    <ds:schemaRef ds:uri="http://purl.org/dc/dcmitype/"/>
    <ds:schemaRef ds:uri="2cb1c85b-b197-48cd-8bb1-fe9e9ee0096b"/>
    <ds:schemaRef ds:uri="414a8a67-acf6-4b09-bb49-f84330b442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1016</TotalTime>
  <Words>535</Words>
  <Application>Microsoft Office PowerPoint</Application>
  <PresentationFormat>Breedbeeld</PresentationFormat>
  <Paragraphs>116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4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55</cp:revision>
  <dcterms:created xsi:type="dcterms:W3CDTF">2021-01-11T10:50:43Z</dcterms:created>
  <dcterms:modified xsi:type="dcterms:W3CDTF">2024-11-25T09:48:30Z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